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  <p:sldMasterId id="2147483723" r:id="rId2"/>
    <p:sldMasterId id="2147483730" r:id="rId3"/>
  </p:sldMasterIdLst>
  <p:notesMasterIdLst>
    <p:notesMasterId r:id="rId19"/>
  </p:notesMasterIdLst>
  <p:sldIdLst>
    <p:sldId id="266" r:id="rId4"/>
    <p:sldId id="270" r:id="rId5"/>
    <p:sldId id="305" r:id="rId6"/>
    <p:sldId id="304" r:id="rId7"/>
    <p:sldId id="328" r:id="rId8"/>
    <p:sldId id="307" r:id="rId9"/>
    <p:sldId id="308" r:id="rId10"/>
    <p:sldId id="310" r:id="rId11"/>
    <p:sldId id="311" r:id="rId12"/>
    <p:sldId id="313" r:id="rId13"/>
    <p:sldId id="314" r:id="rId14"/>
    <p:sldId id="322" r:id="rId15"/>
    <p:sldId id="324" r:id="rId16"/>
    <p:sldId id="303" r:id="rId17"/>
    <p:sldId id="327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B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326" autoAdjust="0"/>
  </p:normalViewPr>
  <p:slideViewPr>
    <p:cSldViewPr snapToGrid="0">
      <p:cViewPr varScale="1">
        <p:scale>
          <a:sx n="47" d="100"/>
          <a:sy n="47" d="100"/>
        </p:scale>
        <p:origin x="1474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17762-89CF-4DBC-91CA-F14D9B340CB5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6CF1B6-369D-4025-A1E6-6C26AA8BA7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59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bullet-u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8650" y="2786314"/>
            <a:ext cx="7886700" cy="3082041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17FAAEA8-86CB-1746-941C-A66B88063DE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53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u bullet-u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8EB42912-F1FE-42E6-B35B-1CFAEE20E190}" type="datetime1">
              <a:rPr lang="en-US" smtClean="0"/>
              <a:t>3/28/2025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23888" y="1900106"/>
            <a:ext cx="7886700" cy="4327073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046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2 boxuri cu bullet-u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4CDF1C3B-7BBA-4B96-9CE8-1B816AA654A1}" type="datetime1">
              <a:rPr lang="en-US" smtClean="0"/>
              <a:t>3/28/2025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28650" y="2786314"/>
            <a:ext cx="3886200" cy="3082041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6995" y="2776665"/>
            <a:ext cx="3886200" cy="3082041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511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douta boxe cu text simp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49CDBFC2-C924-4FF6-A88B-E5D4D904015D}" type="datetime1">
              <a:rPr lang="en-US" smtClean="0"/>
              <a:t>3/28/2025</a:t>
            </a:fld>
            <a:endParaRPr lang="en-US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28650" y="2786314"/>
            <a:ext cx="3886200" cy="308204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14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6995" y="2776665"/>
            <a:ext cx="3886200" cy="308204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797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bullet-u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8650" y="2786314"/>
            <a:ext cx="7886700" cy="3082041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2DE71C83-DF8C-41B9-B8FE-CD493D64310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130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text simp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2783806"/>
            <a:ext cx="7886700" cy="308454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39AB00E5-99A8-4E43-8A7C-37302B9561C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9274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imp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1900107"/>
            <a:ext cx="7886700" cy="432707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891242AF-41DA-4BA8-A1B1-212362ED714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87728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u bullet-u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09CE114-B91C-4780-9AFA-8CFBF5BD90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23888" y="1900106"/>
            <a:ext cx="7886700" cy="4327073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9455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2 boxuri cu bullet-u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EDB07C4F-FB88-45FE-8384-533DE851ABF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28650" y="2786314"/>
            <a:ext cx="3886200" cy="3082041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6995" y="2776665"/>
            <a:ext cx="3886200" cy="3082041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3033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douta boxe cu text simp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96DD9B5F-532B-4F23-B988-B0A2950FDCA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28650" y="2786314"/>
            <a:ext cx="3886200" cy="308204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14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6995" y="2776665"/>
            <a:ext cx="3886200" cy="308204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53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text simp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2783806"/>
            <a:ext cx="7886700" cy="308454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17FAAEA8-86CB-1746-941C-A66B88063DE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50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imp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1900107"/>
            <a:ext cx="7886700" cy="432707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17FAAEA8-86CB-1746-941C-A66B88063DE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709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u bullet-u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17FAAEA8-86CB-1746-941C-A66B88063DE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23888" y="1900106"/>
            <a:ext cx="7886700" cy="4327073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2826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2 boxuri cu bullet-u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17FAAEA8-86CB-1746-941C-A66B88063DE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28650" y="2786314"/>
            <a:ext cx="3886200" cy="3082041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6995" y="2776665"/>
            <a:ext cx="3886200" cy="3082041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002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douta boxe cu text simp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17FAAEA8-86CB-1746-941C-A66B88063DE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28650" y="2786314"/>
            <a:ext cx="3886200" cy="308204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14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6995" y="2776665"/>
            <a:ext cx="3886200" cy="308204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368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bullet-u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8650" y="2786314"/>
            <a:ext cx="7886700" cy="3082041"/>
          </a:xfrm>
        </p:spPr>
        <p:txBody>
          <a:bodyPr>
            <a:normAutofit/>
          </a:bodyPr>
          <a:lstStyle>
            <a:lvl1pPr>
              <a:defRPr sz="2000">
                <a:latin typeface="PT Sans" charset="-52"/>
                <a:ea typeface="PT Sans" charset="-52"/>
                <a:cs typeface="PT Sans" charset="-52"/>
              </a:defRPr>
            </a:lvl1pPr>
            <a:lvl2pPr>
              <a:defRPr sz="1800">
                <a:latin typeface="PT Sans" charset="-52"/>
                <a:ea typeface="PT Sans" charset="-52"/>
                <a:cs typeface="PT Sans" charset="-52"/>
              </a:defRPr>
            </a:lvl2pPr>
            <a:lvl3pPr>
              <a:defRPr sz="1600">
                <a:latin typeface="PT Sans" charset="-52"/>
                <a:ea typeface="PT Sans" charset="-52"/>
                <a:cs typeface="PT Sans" charset="-52"/>
              </a:defRPr>
            </a:lvl3pPr>
            <a:lvl4pPr>
              <a:defRPr sz="1400">
                <a:latin typeface="PT Sans" charset="-52"/>
                <a:ea typeface="PT Sans" charset="-52"/>
                <a:cs typeface="PT Sans" charset="-52"/>
              </a:defRPr>
            </a:lvl4pPr>
            <a:lvl5pPr>
              <a:defRPr sz="1400">
                <a:latin typeface="PT Sans" charset="-52"/>
                <a:ea typeface="PT Sans" charset="-52"/>
                <a:cs typeface="PT Sans" charset="-52"/>
              </a:defRPr>
            </a:lvl5pPr>
          </a:lstStyle>
          <a:p>
            <a:pPr lvl="0"/>
            <a:r>
              <a:rPr lang="en-US" err="1"/>
              <a:t>Introduceți</a:t>
            </a:r>
            <a:r>
              <a:rPr lang="en-US"/>
              <a:t> text cu bullet-</a:t>
            </a:r>
            <a:r>
              <a:rPr lang="en-US" err="1"/>
              <a:t>uri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65428D23-B252-4E01-BE94-B1BC9FDEEF3F}" type="datetime1">
              <a:rPr lang="en-US" smtClean="0"/>
              <a:t>3/28/2025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129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 text simp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2783806"/>
            <a:ext cx="7886700" cy="308454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79FCB1D-EA4D-45E4-9AE6-415C9A5BC070}" type="datetime1">
              <a:rPr lang="en-US" smtClean="0"/>
              <a:t>3/28/2025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1883158"/>
            <a:ext cx="7886700" cy="905377"/>
          </a:xfrm>
        </p:spPr>
        <p:txBody>
          <a:bodyPr>
            <a:normAutofit/>
          </a:bodyPr>
          <a:lstStyle>
            <a:lvl1pPr>
              <a:defRPr sz="3000" b="1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err="1"/>
              <a:t>Introduceți</a:t>
            </a:r>
            <a:r>
              <a:rPr lang="en-US"/>
              <a:t> </a:t>
            </a:r>
            <a:r>
              <a:rPr lang="en-US" err="1"/>
              <a:t>Subcapitol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545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imp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1900107"/>
            <a:ext cx="7886700" cy="432707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err="1"/>
              <a:t>Introduceți</a:t>
            </a:r>
            <a:r>
              <a:rPr lang="en-US"/>
              <a:t> text </a:t>
            </a:r>
            <a:r>
              <a:rPr lang="en-US" err="1"/>
              <a:t>simplu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520C154C-8216-4C8E-B874-3D2F0B398814}" type="datetime1">
              <a:rPr lang="en-US" smtClean="0"/>
              <a:t>3/28/2025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>
            <a:lvl1pPr>
              <a:defRPr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fld id="{081A003D-1A8D-424E-B56A-572F078B84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46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AAEA8-86CB-1746-941C-A66B88063DE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231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35CA2F-5B1B-42FD-AD7F-7BD83512E818}" type="datetime1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A003D-1A8D-424E-B56A-572F078B8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260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CCBC6-A9F0-4BD5-AA32-02D7AD6B3BA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3/28/2025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A003D-1A8D-424E-B56A-572F078B84F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382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27059" y="1569209"/>
            <a:ext cx="8422104" cy="151662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pPr>
              <a:defRPr/>
            </a:pPr>
            <a:r>
              <a:rPr lang="ro-RO" sz="3600" b="1" dirty="0">
                <a:solidFill>
                  <a:srgbClr val="006B9B"/>
                </a:solidFill>
                <a:effectLst/>
                <a:latin typeface="PT Sans" panose="020B05030202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Sistem integrat pentru interceptarea și analiza traficului de rețea</a:t>
            </a:r>
            <a:r>
              <a:rPr lang="en-US" sz="3600" dirty="0">
                <a:solidFill>
                  <a:srgbClr val="006B9B"/>
                </a:solidFill>
                <a:latin typeface="PT Sans" panose="020B0503020203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3600" dirty="0">
              <a:solidFill>
                <a:srgbClr val="006B9B"/>
              </a:solidFill>
              <a:effectLst/>
              <a:latin typeface="PT Sans" panose="020B0503020203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o-MD" sz="3600" b="1" i="0" u="none" strike="noStrike" kern="1200" cap="none" spc="0" normalizeH="0" baseline="0" noProof="0" dirty="0">
              <a:ln>
                <a:noFill/>
              </a:ln>
              <a:solidFill>
                <a:srgbClr val="006B9B"/>
              </a:solidFill>
              <a:effectLst/>
              <a:uLnTx/>
              <a:uFillTx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176" y="3085834"/>
            <a:ext cx="57070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o-M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T Sans" charset="-52"/>
                <a:ea typeface="PT Sans" charset="-52"/>
                <a:cs typeface="PT Sans" charset="-52"/>
              </a:rPr>
              <a:t>Prezentator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T Sans" charset="-52"/>
                <a:ea typeface="PT Sans" charset="-52"/>
                <a:cs typeface="PT Sans" charset="-52"/>
              </a:rPr>
              <a:t>: </a:t>
            </a:r>
            <a:r>
              <a:rPr kumimoji="0" lang="ro-RO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T Sans" charset="-52"/>
                <a:ea typeface="PT Sans" charset="-52"/>
                <a:cs typeface="PT Sans" charset="-52"/>
              </a:rPr>
              <a:t>Chirița Stanislav</a:t>
            </a:r>
            <a:br>
              <a:rPr kumimoji="0" lang="ro-RO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T Sans" charset="-52"/>
                <a:ea typeface="PT Sans" charset="-52"/>
                <a:cs typeface="PT Sans" charset="-52"/>
              </a:rPr>
            </a:br>
            <a:r>
              <a:rPr kumimoji="0" lang="ro-M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T Sans" charset="-52"/>
                <a:ea typeface="PT Sans" charset="-52"/>
                <a:cs typeface="PT Sans" charset="-52"/>
              </a:rPr>
              <a:t>Grupa: </a:t>
            </a:r>
            <a:r>
              <a:rPr lang="ro-MD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PT Sans" charset="-52"/>
                <a:ea typeface="PT Sans" charset="-52"/>
                <a:cs typeface="PT Sans" charset="-52"/>
              </a:rPr>
              <a:t>SI-211</a:t>
            </a:r>
            <a:endParaRPr kumimoji="0" lang="ro-MD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PT Sans" charset="-52"/>
              <a:ea typeface="PT Sans" charset="-52"/>
              <a:cs typeface="PT Sans" charset="-52"/>
            </a:endParaRPr>
          </a:p>
          <a:p>
            <a:pPr>
              <a:defRPr/>
            </a:pPr>
            <a:r>
              <a:rPr kumimoji="0" lang="ro-M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T Sans" charset="-52"/>
                <a:ea typeface="PT Sans" charset="-52"/>
                <a:cs typeface="PT Sans" charset="-52"/>
              </a:rPr>
              <a:t>Coordonator</a:t>
            </a:r>
            <a:r>
              <a:rPr kumimoji="0" lang="ro-M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T Sans" panose="020B0503020203020204" pitchFamily="34" charset="0"/>
                <a:ea typeface="PT Sans" charset="-52"/>
                <a:cs typeface="PT Sans" charset="-52"/>
              </a:rPr>
              <a:t>: </a:t>
            </a:r>
            <a:r>
              <a:rPr lang="ro-RO" sz="1600" dirty="0" err="1">
                <a:solidFill>
                  <a:srgbClr val="000000"/>
                </a:solidFill>
                <a:effectLst/>
                <a:latin typeface="PT Sans" panose="020B0503020203020204" pitchFamily="34" charset="0"/>
                <a:ea typeface="Times New Roman" panose="02020603050405020304" pitchFamily="18" charset="0"/>
              </a:rPr>
              <a:t>Masiutin</a:t>
            </a:r>
            <a:r>
              <a:rPr lang="ro-RO" sz="1600" dirty="0">
                <a:solidFill>
                  <a:srgbClr val="000000"/>
                </a:solidFill>
                <a:effectLst/>
                <a:latin typeface="PT Sans" panose="020B0503020203020204" pitchFamily="34" charset="0"/>
                <a:ea typeface="Times New Roman" panose="02020603050405020304" pitchFamily="18" charset="0"/>
              </a:rPr>
              <a:t> Maxim, </a:t>
            </a:r>
            <a:r>
              <a:rPr lang="ro-RO" sz="1600" dirty="0" err="1">
                <a:solidFill>
                  <a:srgbClr val="000000"/>
                </a:solidFill>
                <a:effectLst/>
                <a:latin typeface="PT Sans" panose="020B0503020203020204" pitchFamily="34" charset="0"/>
                <a:ea typeface="Times New Roman" panose="02020603050405020304" pitchFamily="18" charset="0"/>
              </a:rPr>
              <a:t>asist.univ</a:t>
            </a:r>
            <a:r>
              <a:rPr lang="ro-RO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15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6DC761-53B7-ABAC-C501-40BF0E55B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D7814-D5C6-A3D7-8E27-0FBBBF1A3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it-IT" dirty="0"/>
              <a:t>Stările de tranzacție a sistemului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A2699B-737D-79E1-D988-2167ACAA0678}"/>
              </a:ext>
            </a:extLst>
          </p:cNvPr>
          <p:cNvSpPr txBox="1"/>
          <p:nvPr/>
        </p:nvSpPr>
        <p:spPr>
          <a:xfrm>
            <a:off x="1544320" y="5881319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9</a:t>
            </a: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Modificarea listei de resurse urmărite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F7D2280F-22FB-30E1-EB8A-C149BE33A9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440" y="2595344"/>
            <a:ext cx="5557120" cy="308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385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D3FA3B-E9E3-1CB8-E18C-021C11BD9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28A39-AF76-EAB1-C959-DA8BEBB68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it-IT" dirty="0"/>
              <a:t>Descrierea scenariilor de utilizare a aplicaţiei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CCB82C-7F31-648D-F17F-B7662143778C}"/>
              </a:ext>
            </a:extLst>
          </p:cNvPr>
          <p:cNvSpPr txBox="1"/>
          <p:nvPr/>
        </p:nvSpPr>
        <p:spPr>
          <a:xfrm>
            <a:off x="1544320" y="5881319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10</a:t>
            </a: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Căutarea unei resurse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D83371F-D0F9-7A84-2EB6-19E5ADCAC2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885" y="2165371"/>
            <a:ext cx="4336230" cy="371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368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3C968F-7D12-7934-51CD-A1D37AB7F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BA915-C7FA-487C-C98C-A588FD533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Descrierea structurii statice a sistemului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595657-204B-5363-A026-2813F2AA2530}"/>
              </a:ext>
            </a:extLst>
          </p:cNvPr>
          <p:cNvSpPr txBox="1"/>
          <p:nvPr/>
        </p:nvSpPr>
        <p:spPr>
          <a:xfrm>
            <a:off x="1544320" y="5881319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18</a:t>
            </a: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</a:t>
            </a:r>
            <a:r>
              <a:rPr lang="ro-RO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Gestionare evenimentelor de sănătate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5BD6AE4-EB10-1E88-1A14-85F490D5D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2" y="2679383"/>
            <a:ext cx="5387396" cy="308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581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5B5EE7-BC12-8946-A83E-F49840666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64AD-0A2F-A56A-CBD4-67B973FCC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Relatiile de dependență între componentele sistemului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0D2836-C8F5-241C-BAB6-048B84D59649}"/>
              </a:ext>
            </a:extLst>
          </p:cNvPr>
          <p:cNvSpPr txBox="1"/>
          <p:nvPr/>
        </p:nvSpPr>
        <p:spPr>
          <a:xfrm>
            <a:off x="1544320" y="5881319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</a:t>
            </a: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</a:t>
            </a:r>
            <a:r>
              <a:rPr lang="ro-RO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Gestionarea resurselor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73178190-BF97-5361-665A-C1205670C6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290" y="2595344"/>
            <a:ext cx="5297419" cy="308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49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28650" y="1653337"/>
            <a:ext cx="7886700" cy="905377"/>
          </a:xfrm>
        </p:spPr>
        <p:txBody>
          <a:bodyPr/>
          <a:lstStyle/>
          <a:p>
            <a:pPr algn="ctr"/>
            <a:r>
              <a:rPr lang="ro-MD"/>
              <a:t>Tehnologiile și instrumentele utilizate</a:t>
            </a:r>
            <a:endParaRPr lang="en-US" dirty="0"/>
          </a:p>
        </p:txBody>
      </p:sp>
      <p:pic>
        <p:nvPicPr>
          <p:cNvPr id="1026" name="Picture 2" descr="Why should you choose React Native for your app development services? -  Quora">
            <a:extLst>
              <a:ext uri="{FF2B5EF4-FFF2-40B4-BE49-F238E27FC236}">
                <a16:creationId xmlns:a16="http://schemas.microsoft.com/office/drawing/2014/main" id="{1EF9D18B-4901-16E3-3B1E-9FC548441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1460" y="2694459"/>
            <a:ext cx="3657284" cy="240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0125A8-5B18-62BE-26BE-45706D44C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934" y="2166985"/>
            <a:ext cx="3112770" cy="3112770"/>
          </a:xfrm>
          <a:prstGeom prst="rect">
            <a:avLst/>
          </a:prstGeom>
        </p:spPr>
      </p:pic>
      <p:pic>
        <p:nvPicPr>
          <p:cNvPr id="1034" name="Picture 10" descr="JSX - Social media &amp; Logos Icons">
            <a:extLst>
              <a:ext uri="{FF2B5EF4-FFF2-40B4-BE49-F238E27FC236}">
                <a16:creationId xmlns:a16="http://schemas.microsoft.com/office/drawing/2014/main" id="{74F954AC-682B-48BA-A52C-9BB2C3BF6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2155" y="2899150"/>
            <a:ext cx="1769745" cy="1769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3F69D59-D9EF-3627-B677-BB4878857C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6018" y="2363384"/>
            <a:ext cx="4989195" cy="2841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202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A76064-BE36-82D1-C0FA-FAF302D0F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_2024-03-06_11-43-11">
            <a:hlinkClick r:id="" action="ppaction://media"/>
            <a:extLst>
              <a:ext uri="{FF2B5EF4-FFF2-40B4-BE49-F238E27FC236}">
                <a16:creationId xmlns:a16="http://schemas.microsoft.com/office/drawing/2014/main" id="{306F4CF6-83C3-12BC-B57F-AF35B20B1A4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20208" y="1767170"/>
            <a:ext cx="2303584" cy="5015204"/>
          </a:xfrm>
        </p:spPr>
      </p:pic>
    </p:spTree>
    <p:extLst>
      <p:ext uri="{BB962C8B-B14F-4D97-AF65-F5344CB8AC3E}">
        <p14:creationId xmlns:p14="http://schemas.microsoft.com/office/powerpoint/2010/main" val="30572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DA2F7-B3E4-46D0-BD04-D7F3EE20F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ro-MD" dirty="0"/>
              <a:t>Scopul și obiective</a:t>
            </a:r>
            <a:endParaRPr lang="en-US" dirty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5D9B93F9-2B9C-64E2-FDD6-30EF59E02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476694"/>
            <a:ext cx="7886700" cy="39780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1800" b="1" dirty="0"/>
          </a:p>
        </p:txBody>
      </p:sp>
    </p:spTree>
    <p:extLst>
      <p:ext uri="{BB962C8B-B14F-4D97-AF65-F5344CB8AC3E}">
        <p14:creationId xmlns:p14="http://schemas.microsoft.com/office/powerpoint/2010/main" val="157378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4874F9-B07F-65CE-4ADD-8E46B0359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0C85-C548-F716-5C75-F20AB4F42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ro-MD" dirty="0"/>
              <a:t>Aplicații similare</a:t>
            </a:r>
            <a:endParaRPr lang="en-US" dirty="0"/>
          </a:p>
        </p:txBody>
      </p:sp>
      <p:pic>
        <p:nvPicPr>
          <p:cNvPr id="4" name="Объект 3" descr="Must-Have Apps for Every Pet Parent">
            <a:extLst>
              <a:ext uri="{FF2B5EF4-FFF2-40B4-BE49-F238E27FC236}">
                <a16:creationId xmlns:a16="http://schemas.microsoft.com/office/drawing/2014/main" id="{4146C4F4-9F4C-C44C-26DF-CF205D0E8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" y="2250682"/>
            <a:ext cx="4638003" cy="2611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 descr="Animal ID кешбэк-система: новые возможности в мобильном приложении уже  сейчас! | Animal-id.net">
            <a:extLst>
              <a:ext uri="{FF2B5EF4-FFF2-40B4-BE49-F238E27FC236}">
                <a16:creationId xmlns:a16="http://schemas.microsoft.com/office/drawing/2014/main" id="{99B9486F-D098-F7DB-B4B8-47668E400F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335" y="3329940"/>
            <a:ext cx="5246370" cy="35280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7805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42AB04-4A87-BCC5-8380-7DBEED0E9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EB68A-12A8-E67F-3299-2419B7EA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ro-MD" dirty="0"/>
              <a:t>Imaginea generală a sistemului</a:t>
            </a:r>
            <a:endParaRPr lang="en-US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6EC70E82-6B54-EF43-6E76-CC830A032F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779" y="2251776"/>
            <a:ext cx="3300842" cy="3707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BE006B-F947-F8FE-A22A-BABA157BE02F}"/>
              </a:ext>
            </a:extLst>
          </p:cNvPr>
          <p:cNvSpPr txBox="1"/>
          <p:nvPr/>
        </p:nvSpPr>
        <p:spPr>
          <a:xfrm>
            <a:off x="1544320" y="5959414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1 –Funcționalitățile generale ale sistemului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456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43235E-BAA9-9A1C-9103-3A1CC01AF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92C49-1E96-22B7-16B6-2A419D225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ro-MD" dirty="0"/>
              <a:t>Imaginea generală a sistemului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E415F-2EEF-DA62-6EBA-D619C2865154}"/>
              </a:ext>
            </a:extLst>
          </p:cNvPr>
          <p:cNvSpPr txBox="1"/>
          <p:nvPr/>
        </p:nvSpPr>
        <p:spPr>
          <a:xfrm>
            <a:off x="1544320" y="5959414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</a:t>
            </a: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Ad</a:t>
            </a:r>
            <a:r>
              <a:rPr lang="ro-MD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ăugarea unui eveniment de sănătate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7" name="Объект 7">
            <a:extLst>
              <a:ext uri="{FF2B5EF4-FFF2-40B4-BE49-F238E27FC236}">
                <a16:creationId xmlns:a16="http://schemas.microsoft.com/office/drawing/2014/main" id="{9F87AFCA-30F7-F9EB-E7A7-43998EBF5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628" y="2288748"/>
            <a:ext cx="5219605" cy="367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981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503D19-CA7C-E2D4-619E-E88BBEFF7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908F5-27BE-CD5B-DE57-9135021C2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ro-MD" dirty="0"/>
              <a:t>Imaginea generală a sistemului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6B51C-B298-0805-C128-8A012CF7CFBA}"/>
              </a:ext>
            </a:extLst>
          </p:cNvPr>
          <p:cNvSpPr txBox="1"/>
          <p:nvPr/>
        </p:nvSpPr>
        <p:spPr>
          <a:xfrm>
            <a:off x="1294082" y="5959414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</a:t>
            </a: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3</a:t>
            </a: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Configurarea alertelor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BFADD95-8767-722D-7068-62D7EE6F33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663" y="2574546"/>
            <a:ext cx="6062674" cy="338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92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A71A77-2CD3-81BF-6C4B-EB92C000A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5FCBE-3EAD-95A5-CF29-A3BA13EBB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ro-MD" dirty="0"/>
              <a:t>Modelarea vizuală a fluxurilor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A9BFD0-C6F4-0A3D-F9C7-221F6F0B5F8B}"/>
              </a:ext>
            </a:extLst>
          </p:cNvPr>
          <p:cNvSpPr txBox="1"/>
          <p:nvPr/>
        </p:nvSpPr>
        <p:spPr>
          <a:xfrm>
            <a:off x="1544320" y="5881319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</a:t>
            </a: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4</a:t>
            </a: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Căutarea resurselor de training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83EAC7D0-EADD-8DD1-4ACE-800CC8005F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74" y="2595344"/>
            <a:ext cx="7384252" cy="308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944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511CE4-E42D-186A-F59D-B49F34B82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ABD39-1650-3BF1-C6CA-16163C4DC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ro-MD" dirty="0"/>
              <a:t>Modelarea vizuală a fluxurilor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BB0664-F84E-813E-15EF-FAA89D9541BA}"/>
              </a:ext>
            </a:extLst>
          </p:cNvPr>
          <p:cNvSpPr txBox="1"/>
          <p:nvPr/>
        </p:nvSpPr>
        <p:spPr>
          <a:xfrm>
            <a:off x="1544320" y="5881319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6</a:t>
            </a: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Vizualizarea activității zilnice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E66DB796-14DC-6D93-D9DD-CF955D904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922622"/>
            <a:ext cx="7886700" cy="242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366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019ADD-1DEA-0B1C-1BC1-484A9AA24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62C9C-8C0A-F3BB-0E46-B1C1F2F01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86918"/>
            <a:ext cx="7886700" cy="905377"/>
          </a:xfrm>
        </p:spPr>
        <p:txBody>
          <a:bodyPr/>
          <a:lstStyle/>
          <a:p>
            <a:pPr algn="ctr"/>
            <a:r>
              <a:rPr lang="it-IT" dirty="0"/>
              <a:t>Stările de tranzacție a sistemului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D18B34-ED99-A282-214A-A9FA2BCEDE62}"/>
              </a:ext>
            </a:extLst>
          </p:cNvPr>
          <p:cNvSpPr txBox="1"/>
          <p:nvPr/>
        </p:nvSpPr>
        <p:spPr>
          <a:xfrm>
            <a:off x="1544320" y="5881319"/>
            <a:ext cx="605536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ctr">
              <a:lnSpc>
                <a:spcPct val="150000"/>
              </a:lnSpc>
            </a:pP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Figura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7</a:t>
            </a:r>
            <a:r>
              <a:rPr lang="ro-RO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</a:t>
            </a:r>
            <a:r>
              <a:rPr lang="ro-RO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Adăugare animal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79FFC54-5F38-7545-7DA5-C863C4DD5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628" y="2298164"/>
            <a:ext cx="4551304" cy="349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07016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6330</TotalTime>
  <Words>148</Words>
  <Application>Microsoft Office PowerPoint</Application>
  <PresentationFormat>Экран (4:3)</PresentationFormat>
  <Paragraphs>26</Paragraphs>
  <Slides>15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PT Sans</vt:lpstr>
      <vt:lpstr>Times New Roman</vt:lpstr>
      <vt:lpstr>2_Office Theme</vt:lpstr>
      <vt:lpstr>4_Office Theme</vt:lpstr>
      <vt:lpstr>3_Office Theme</vt:lpstr>
      <vt:lpstr>Презентация PowerPoint</vt:lpstr>
      <vt:lpstr>Scopul și obiective</vt:lpstr>
      <vt:lpstr>Aplicații similare</vt:lpstr>
      <vt:lpstr>Imaginea generală a sistemului</vt:lpstr>
      <vt:lpstr>Imaginea generală a sistemului</vt:lpstr>
      <vt:lpstr>Imaginea generală a sistemului</vt:lpstr>
      <vt:lpstr>Modelarea vizuală a fluxurilor </vt:lpstr>
      <vt:lpstr>Modelarea vizuală a fluxurilor </vt:lpstr>
      <vt:lpstr>Stările de tranzacție a sistemului </vt:lpstr>
      <vt:lpstr>Stările de tranzacție a sistemului </vt:lpstr>
      <vt:lpstr>Descrierea scenariilor de utilizare a aplicaţiei</vt:lpstr>
      <vt:lpstr>Descrierea structurii statice a sistemului </vt:lpstr>
      <vt:lpstr>Relatiile de dependență între componentele sistemului </vt:lpstr>
      <vt:lpstr>Tehnologiile și instrumentele utilizate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serghei.aladin@gmail.com</dc:creator>
  <cp:lastModifiedBy>Stanislav Chirita</cp:lastModifiedBy>
  <cp:revision>115</cp:revision>
  <dcterms:created xsi:type="dcterms:W3CDTF">2016-11-09T12:50:21Z</dcterms:created>
  <dcterms:modified xsi:type="dcterms:W3CDTF">2025-03-28T18:16:57Z</dcterms:modified>
</cp:coreProperties>
</file>

<file path=docProps/thumbnail.jpeg>
</file>